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513FC9-D680-463C-8B2A-55F663C2DCAA}">
  <a:tblStyle styleId="{37513FC9-D680-463C-8B2A-55F663C2DCA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b1fcaa404_0_0:notes"/>
          <p:cNvSpPr txBox="1"/>
          <p:nvPr/>
        </p:nvSpPr>
        <p:spPr>
          <a:xfrm>
            <a:off x="3885453" y="8686373"/>
            <a:ext cx="2970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00" lIns="89375" spcFirstLastPara="1" rIns="89375" wrap="square" tIns="44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3b1fcaa404_0_0:notes"/>
          <p:cNvSpPr/>
          <p:nvPr>
            <p:ph idx="2" type="sldImg"/>
          </p:nvPr>
        </p:nvSpPr>
        <p:spPr>
          <a:xfrm>
            <a:off x="130863" y="685057"/>
            <a:ext cx="65964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3b1fcaa404_0_0:notes"/>
          <p:cNvSpPr txBox="1"/>
          <p:nvPr>
            <p:ph idx="1" type="body"/>
          </p:nvPr>
        </p:nvSpPr>
        <p:spPr>
          <a:xfrm>
            <a:off x="685480" y="4343918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00" lIns="89375" spcFirstLastPara="1" rIns="89375" wrap="square" tIns="44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afc6bb6a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afc6bb6a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afc6bb6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afc6bb6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afc6bb6a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afc6bb6a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afc6bb6a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afc6bb6a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afc6bb6a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afc6bb6a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afc6bb6a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afc6bb6a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afc6bb6a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afc6bb6a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afc6bb6a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afc6bb6a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afc6bb6a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afc6bb6a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afc6bb6a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afc6bb6a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b1fcaa4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b1fcaa4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b1fcaa40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b1fcaa40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b1fcaa40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b1fcaa40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b1fcaa40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b1fcaa40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b1fcaa40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3b1fcaa40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b1fcaa40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b1fcaa40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b1fcaa40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b1fcaa40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b1fcaa40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b1fcaa40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b1fcaa40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b1fcaa40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b231ac4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3b231ac4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b1fcaa4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b1fcaa4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b1fcaa4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b1fcaa4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b1fcaa4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b1fcaa4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b1fcaa40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b1fcaa40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1fcaa40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1fcaa40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b1fcaa40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b1fcaa40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b1fcaa40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b1fcaa4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_1">
    <p:bg>
      <p:bgPr>
        <a:gradFill>
          <a:gsLst>
            <a:gs pos="0">
              <a:srgbClr val="9A9ADF"/>
            </a:gs>
            <a:gs pos="31000">
              <a:srgbClr val="9A9ADF"/>
            </a:gs>
            <a:gs pos="100000">
              <a:srgbClr val="212167"/>
            </a:gs>
          </a:gsLst>
          <a:lin ang="10800025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107787" y="1400997"/>
            <a:ext cx="7036200" cy="24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 rot="10800000">
            <a:off x="395406" y="1400929"/>
            <a:ext cx="3331200" cy="2409000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3147004" y="4331494"/>
            <a:ext cx="1556778" cy="657676"/>
            <a:chOff x="-253" y="3137"/>
            <a:chExt cx="1281" cy="722"/>
          </a:xfrm>
        </p:grpSpPr>
        <p:sp>
          <p:nvSpPr>
            <p:cNvPr id="54" name="Google Shape;54;p13"/>
            <p:cNvSpPr/>
            <p:nvPr/>
          </p:nvSpPr>
          <p:spPr>
            <a:xfrm>
              <a:off x="600" y="313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028" y="3476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31" y="362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96" y="3859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-196" y="3265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60" y="3438"/>
              <a:ext cx="300" cy="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13"/>
            <p:cNvCxnSpPr/>
            <p:nvPr/>
          </p:nvCxnSpPr>
          <p:spPr>
            <a:xfrm rot="10800000">
              <a:off x="420" y="3521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 rot="10800000">
              <a:off x="-253" y="3310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347" y="3302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flipH="1">
              <a:off x="313" y="3249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0" y="3521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340" y="3521"/>
              <a:ext cx="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10800000">
              <a:off x="449" y="3686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圖片1" id="67" name="Google Shape;67;p13"/>
          <p:cNvPicPr preferRelativeResize="0"/>
          <p:nvPr/>
        </p:nvPicPr>
        <p:blipFill rotWithShape="1">
          <a:blip r:embed="rId2">
            <a:alphaModFix/>
          </a:blip>
          <a:srcRect b="24276" l="0" r="15597" t="8401"/>
          <a:stretch/>
        </p:blipFill>
        <p:spPr>
          <a:xfrm>
            <a:off x="5303838" y="0"/>
            <a:ext cx="2880121" cy="1383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1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21905" t="28891"/>
          <a:stretch/>
        </p:blipFill>
        <p:spPr>
          <a:xfrm>
            <a:off x="6659563" y="3813572"/>
            <a:ext cx="1863326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69" name="Google Shape;69;p13"/>
          <p:cNvPicPr preferRelativeResize="0"/>
          <p:nvPr/>
        </p:nvPicPr>
        <p:blipFill rotWithShape="1">
          <a:blip r:embed="rId4">
            <a:alphaModFix/>
          </a:blip>
          <a:srcRect b="0" l="14632" r="0" t="0"/>
          <a:stretch/>
        </p:blipFill>
        <p:spPr>
          <a:xfrm>
            <a:off x="0" y="3734991"/>
            <a:ext cx="1382317" cy="977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70" name="Google Shape;70;p13"/>
          <p:cNvPicPr preferRelativeResize="0"/>
          <p:nvPr/>
        </p:nvPicPr>
        <p:blipFill rotWithShape="1">
          <a:blip r:embed="rId5">
            <a:alphaModFix/>
          </a:blip>
          <a:srcRect b="21783" l="0" r="0" t="0"/>
          <a:stretch/>
        </p:blipFill>
        <p:spPr>
          <a:xfrm>
            <a:off x="1044575" y="4455319"/>
            <a:ext cx="1457324" cy="68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709" y="1529023"/>
            <a:ext cx="2178186" cy="2178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codataset.org/#format-results" TargetMode="External"/><Relationship Id="rId4" Type="http://schemas.openxmlformats.org/officeDocument/2006/relationships/hyperlink" Target="https://cocodataset.org/#format-results" TargetMode="External"/><Relationship Id="rId9" Type="http://schemas.openxmlformats.org/officeDocument/2006/relationships/image" Target="../media/image27.png"/><Relationship Id="rId5" Type="http://schemas.openxmlformats.org/officeDocument/2006/relationships/hyperlink" Target="https://en.wikipedia.org/wiki/Run-length_encoding" TargetMode="External"/><Relationship Id="rId6" Type="http://schemas.openxmlformats.org/officeDocument/2006/relationships/hyperlink" Target="https://drive.google.com/drive/folders/1WDiAzMPRajCGGNZXH_koFhlCHshuockR?usp=drive_link" TargetMode="External"/><Relationship Id="rId7" Type="http://schemas.openxmlformats.org/officeDocument/2006/relationships/hyperlink" Target="https://github.com/cocodataset/cocoapi/blob/master/PythonAPI/pycocotools/cocoeval.py" TargetMode="External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eps.python.org/pep-0008/" TargetMode="External"/><Relationship Id="rId4" Type="http://schemas.openxmlformats.org/officeDocument/2006/relationships/hyperlink" Target="https://google.github.io/styleguide/pyguide.html" TargetMode="External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tackoverflow.com/questions/54057011/google-colab-session-timeout" TargetMode="External"/><Relationship Id="rId4" Type="http://schemas.openxmlformats.org/officeDocument/2006/relationships/hyperlink" Target="https://jimut123.github.io/blogs/ML/ColabTricks.html" TargetMode="External"/><Relationship Id="rId5" Type="http://schemas.openxmlformats.org/officeDocument/2006/relationships/hyperlink" Target="https://e3p.nycu.edu.tw/mod/forum/view.php?id=10743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google.com/spreadsheets/d/1Wk8zN2z-P_5zRWcog_BwOFI9IxpElBbU5xOW4O7L_Z0/edit?gid=0#gid=0" TargetMode="External"/><Relationship Id="rId4" Type="http://schemas.openxmlformats.org/officeDocument/2006/relationships/hyperlink" Target="https://e3p.nycu.edu.tw/mod/forum/view.php?id=107430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B0qWNzQZQmfQP7x7o4FDdgb9GvPDoFzI/view?usp=sharing" TargetMode="External"/><Relationship Id="rId4" Type="http://schemas.openxmlformats.org/officeDocument/2006/relationships/hyperlink" Target="https://drive.google.com/drive/folders/1WDiAzMPRajCGGNZXH_koFhlCHshuockR?usp=drive_link" TargetMode="External"/><Relationship Id="rId5" Type="http://schemas.openxmlformats.org/officeDocument/2006/relationships/hyperlink" Target="https://www.codabench.org/competitions/7325/?secret_key=68db3785-cb67-4dc0-b1d9-629b9d06e85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dabench.org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ython-poetry.org/" TargetMode="External"/><Relationship Id="rId4" Type="http://schemas.openxmlformats.org/officeDocument/2006/relationships/hyperlink" Target="https://docs.conda.io/en/latest/" TargetMode="External"/><Relationship Id="rId5" Type="http://schemas.openxmlformats.org/officeDocument/2006/relationships/hyperlink" Target="https://virtualenv.pypa.io/en/late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umpy.org/doc/stable/user/absolute_beginners.html" TargetMode="External"/><Relationship Id="rId4" Type="http://schemas.openxmlformats.org/officeDocument/2006/relationships/hyperlink" Target="https://pytorch.org/tutorials/beginner/basics/quickstart_tutorial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bCwjsM_-_h5X_SQS60sJlUX7w7G83Bxg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2572375" y="1886100"/>
            <a:ext cx="6605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Recognition using Deep Learning</a:t>
            </a:r>
            <a:endParaRPr b="1" sz="2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 Spring, </a:t>
            </a:r>
            <a:r>
              <a:rPr b="1" i="0" lang="zh-TW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omework 3</a:t>
            </a:r>
            <a:endParaRPr b="1" i="1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816875" y="2720350"/>
            <a:ext cx="32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Release Date: 2025/04/16 12:00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Dataset Inspection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37475" y="572700"/>
            <a:ext cx="3071700" cy="24039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train/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[image_name]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image.tif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class1.tif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class3.tif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test/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[image_name].tif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test_image_name_to_ids.json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49917" t="0"/>
          <a:stretch/>
        </p:blipFill>
        <p:spPr>
          <a:xfrm>
            <a:off x="3317826" y="137475"/>
            <a:ext cx="2434448" cy="2023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3"/>
          <p:cNvCxnSpPr>
            <a:endCxn id="171" idx="1"/>
          </p:cNvCxnSpPr>
          <p:nvPr/>
        </p:nvCxnSpPr>
        <p:spPr>
          <a:xfrm>
            <a:off x="1727226" y="1130682"/>
            <a:ext cx="1590600" cy="18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3"/>
          <p:cNvCxnSpPr>
            <a:endCxn id="174" idx="1"/>
          </p:cNvCxnSpPr>
          <p:nvPr/>
        </p:nvCxnSpPr>
        <p:spPr>
          <a:xfrm>
            <a:off x="1701726" y="1309925"/>
            <a:ext cx="1616100" cy="186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3"/>
          <p:cNvSpPr txBox="1"/>
          <p:nvPr/>
        </p:nvSpPr>
        <p:spPr>
          <a:xfrm>
            <a:off x="5752275" y="1703900"/>
            <a:ext cx="33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Each unique pixel value represents an instance.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(e.g., mask == 1, mask == 2, mask == 3, mask == 4)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2548082" y="4557975"/>
            <a:ext cx="29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2"/>
                </a:solidFill>
              </a:rPr>
              <a:t>For you to </a:t>
            </a:r>
            <a:r>
              <a:rPr b="1" lang="zh-TW" sz="1000" u="sng">
                <a:solidFill>
                  <a:schemeClr val="dk2"/>
                </a:solidFill>
              </a:rPr>
              <a:t>generate submission file</a:t>
            </a:r>
            <a:r>
              <a:rPr b="1" lang="zh-TW" sz="1000">
                <a:solidFill>
                  <a:schemeClr val="dk2"/>
                </a:solidFill>
              </a:rPr>
              <a:t>, you will need to map the filename to image_id</a:t>
            </a:r>
            <a:endParaRPr b="1" sz="1000">
              <a:solidFill>
                <a:schemeClr val="dk2"/>
              </a:solidFill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5" y="3483800"/>
            <a:ext cx="2517711" cy="146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3"/>
          <p:cNvCxnSpPr>
            <a:endCxn id="177" idx="0"/>
          </p:cNvCxnSpPr>
          <p:nvPr/>
        </p:nvCxnSpPr>
        <p:spPr>
          <a:xfrm>
            <a:off x="1157431" y="2724500"/>
            <a:ext cx="138900" cy="759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p23"/>
          <p:cNvPicPr preferRelativeResize="0"/>
          <p:nvPr/>
        </p:nvPicPr>
        <p:blipFill rotWithShape="1">
          <a:blip r:embed="rId5">
            <a:alphaModFix/>
          </a:blip>
          <a:srcRect b="0" l="50544" r="0" t="0"/>
          <a:stretch/>
        </p:blipFill>
        <p:spPr>
          <a:xfrm>
            <a:off x="3317826" y="2161750"/>
            <a:ext cx="2403174" cy="2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3250" y="2161750"/>
            <a:ext cx="2282090" cy="20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What you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will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learn from this homework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0" y="572700"/>
            <a:ext cx="8520600" cy="17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 the key differences between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segmentation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tasks.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process the instance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concept of AP and how to evaluate the instance segmentation task.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generate the most common used result format - COCO format.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What you will learn from this homework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0" y="572700"/>
            <a:ext cx="8520600" cy="17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 the key differences between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segmentation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tasks.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process the instance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concept of AP and how to evaluate the instance segmentation task.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generate the most common used result format - COCO format.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>
                <a:latin typeface="Times New Roman"/>
                <a:ea typeface="Times New Roman"/>
                <a:cs typeface="Times New Roman"/>
                <a:sym typeface="Times New Roman"/>
              </a:rPr>
              <a:t>Average Precision (AP) in Instance Segmentation Task: Box → Mask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0" y="764800"/>
            <a:ext cx="2963750" cy="16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3016400" y="769425"/>
            <a:ext cx="61275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zh-TW" sz="1200">
                <a:solidFill>
                  <a:schemeClr val="dk2"/>
                </a:solidFill>
              </a:rPr>
              <a:t>Compute the Intersection over Union (IoU) between prediction and ground-truth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zh-TW" sz="1200">
                <a:solidFill>
                  <a:schemeClr val="dk2"/>
                </a:solidFill>
              </a:rPr>
              <a:t>Set a IoU threshold (e.g., 0.5) - Determine “Hit” or “Miss”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zh-TW" sz="1200">
                <a:solidFill>
                  <a:schemeClr val="dk2"/>
                </a:solidFill>
              </a:rPr>
              <a:t>Based on prediction score (box/mask score), compute the recall and precision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zh-TW" sz="1200">
                <a:solidFill>
                  <a:schemeClr val="dk2"/>
                </a:solidFill>
              </a:rPr>
              <a:t>Average over the precision under different recall score (Area over PR-Curve)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99" name="Google Shape;199;p26"/>
          <p:cNvGrpSpPr/>
          <p:nvPr/>
        </p:nvGrpSpPr>
        <p:grpSpPr>
          <a:xfrm>
            <a:off x="49250" y="2626150"/>
            <a:ext cx="5529099" cy="2027225"/>
            <a:chOff x="125450" y="2626150"/>
            <a:chExt cx="5529099" cy="2027225"/>
          </a:xfrm>
        </p:grpSpPr>
        <p:grpSp>
          <p:nvGrpSpPr>
            <p:cNvPr id="200" name="Google Shape;200;p26"/>
            <p:cNvGrpSpPr/>
            <p:nvPr/>
          </p:nvGrpSpPr>
          <p:grpSpPr>
            <a:xfrm>
              <a:off x="125450" y="2626150"/>
              <a:ext cx="4884200" cy="2027225"/>
              <a:chOff x="41825" y="1672700"/>
              <a:chExt cx="4884200" cy="2027225"/>
            </a:xfrm>
          </p:grpSpPr>
          <p:pic>
            <p:nvPicPr>
              <p:cNvPr id="201" name="Google Shape;201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21736" r="26011" t="7321"/>
              <a:stretch/>
            </p:blipFill>
            <p:spPr>
              <a:xfrm>
                <a:off x="41825" y="1672700"/>
                <a:ext cx="1905487" cy="1480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34391" t="0"/>
              <a:stretch/>
            </p:blipFill>
            <p:spPr>
              <a:xfrm>
                <a:off x="2067600" y="1688925"/>
                <a:ext cx="2308001" cy="1564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3" name="Google Shape;203;p26"/>
              <p:cNvSpPr txBox="1"/>
              <p:nvPr/>
            </p:nvSpPr>
            <p:spPr>
              <a:xfrm>
                <a:off x="275313" y="3153000"/>
                <a:ext cx="14385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chemeClr val="dk2"/>
                    </a:solidFill>
                  </a:rPr>
                  <a:t>IoU in box format</a:t>
                </a:r>
                <a:endParaRPr sz="1200">
                  <a:solidFill>
                    <a:schemeClr val="dk2"/>
                  </a:solidFill>
                </a:endParaRPr>
              </a:p>
            </p:txBody>
          </p:sp>
          <p:sp>
            <p:nvSpPr>
              <p:cNvPr id="204" name="Google Shape;204;p26"/>
              <p:cNvSpPr txBox="1"/>
              <p:nvPr/>
            </p:nvSpPr>
            <p:spPr>
              <a:xfrm>
                <a:off x="2962525" y="3331825"/>
                <a:ext cx="19635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chemeClr val="dk2"/>
                    </a:solidFill>
                  </a:rPr>
                  <a:t>IoU i</a:t>
                </a:r>
                <a:r>
                  <a:rPr lang="zh-TW" sz="1200">
                    <a:solidFill>
                      <a:schemeClr val="dk2"/>
                    </a:solidFill>
                  </a:rPr>
                  <a:t>n instance format</a:t>
                </a:r>
                <a:endParaRPr sz="1200">
                  <a:solidFill>
                    <a:schemeClr val="dk2"/>
                  </a:solidFill>
                </a:endParaRPr>
              </a:p>
            </p:txBody>
          </p:sp>
        </p:grpSp>
        <p:pic>
          <p:nvPicPr>
            <p:cNvPr id="205" name="Google Shape;205;p26"/>
            <p:cNvPicPr preferRelativeResize="0"/>
            <p:nvPr/>
          </p:nvPicPr>
          <p:blipFill rotWithShape="1">
            <a:blip r:embed="rId5">
              <a:alphaModFix/>
            </a:blip>
            <a:srcRect b="40374" l="71988" r="0" t="31394"/>
            <a:stretch/>
          </p:blipFill>
          <p:spPr>
            <a:xfrm>
              <a:off x="4516225" y="3136300"/>
              <a:ext cx="1138324" cy="510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" name="Google Shape;2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8400" y="2635350"/>
            <a:ext cx="3336727" cy="20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AP in Instance Segmentation Task: Box → Mask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300">
                <a:latin typeface="Times New Roman"/>
                <a:ea typeface="Times New Roman"/>
                <a:cs typeface="Times New Roman"/>
                <a:sym typeface="Times New Roman"/>
              </a:rPr>
              <a:t>(Use box as example)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" y="1737125"/>
            <a:ext cx="2963750" cy="16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3400349" y="3406375"/>
            <a:ext cx="2343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Assume IoU threshold = 0.5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925" y="1737125"/>
            <a:ext cx="2963750" cy="16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050" y="1737125"/>
            <a:ext cx="2963750" cy="16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6414274" y="3406375"/>
            <a:ext cx="2343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Assume IoU threshold = 0.75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4141300" y="1821300"/>
            <a:ext cx="216900" cy="185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P</a:t>
            </a:r>
            <a:endParaRPr sz="800"/>
          </a:p>
        </p:txBody>
      </p:sp>
      <p:sp>
        <p:nvSpPr>
          <p:cNvPr id="218" name="Google Shape;218;p27"/>
          <p:cNvSpPr/>
          <p:nvPr/>
        </p:nvSpPr>
        <p:spPr>
          <a:xfrm>
            <a:off x="4790650" y="2571750"/>
            <a:ext cx="216900" cy="185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P</a:t>
            </a:r>
            <a:endParaRPr sz="800"/>
          </a:p>
        </p:txBody>
      </p:sp>
      <p:sp>
        <p:nvSpPr>
          <p:cNvPr id="219" name="Google Shape;219;p27"/>
          <p:cNvSpPr/>
          <p:nvPr/>
        </p:nvSpPr>
        <p:spPr>
          <a:xfrm>
            <a:off x="5743650" y="1821300"/>
            <a:ext cx="216900" cy="185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P</a:t>
            </a:r>
            <a:endParaRPr sz="800"/>
          </a:p>
        </p:txBody>
      </p:sp>
      <p:sp>
        <p:nvSpPr>
          <p:cNvPr id="220" name="Google Shape;220;p27"/>
          <p:cNvSpPr/>
          <p:nvPr/>
        </p:nvSpPr>
        <p:spPr>
          <a:xfrm>
            <a:off x="3345025" y="3221275"/>
            <a:ext cx="216900" cy="18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N</a:t>
            </a:r>
            <a:endParaRPr sz="800"/>
          </a:p>
        </p:txBody>
      </p:sp>
      <p:sp>
        <p:nvSpPr>
          <p:cNvPr id="221" name="Google Shape;221;p27"/>
          <p:cNvSpPr/>
          <p:nvPr/>
        </p:nvSpPr>
        <p:spPr>
          <a:xfrm>
            <a:off x="3070925" y="2214100"/>
            <a:ext cx="216900" cy="18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N</a:t>
            </a:r>
            <a:endParaRPr sz="800"/>
          </a:p>
        </p:txBody>
      </p:sp>
      <p:sp>
        <p:nvSpPr>
          <p:cNvPr id="222" name="Google Shape;222;p27"/>
          <p:cNvSpPr/>
          <p:nvPr/>
        </p:nvSpPr>
        <p:spPr>
          <a:xfrm>
            <a:off x="4790650" y="1821300"/>
            <a:ext cx="216900" cy="18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N</a:t>
            </a:r>
            <a:endParaRPr sz="800"/>
          </a:p>
        </p:txBody>
      </p:sp>
      <p:sp>
        <p:nvSpPr>
          <p:cNvPr id="223" name="Google Shape;223;p27"/>
          <p:cNvSpPr/>
          <p:nvPr/>
        </p:nvSpPr>
        <p:spPr>
          <a:xfrm>
            <a:off x="6360825" y="3221275"/>
            <a:ext cx="216900" cy="18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N</a:t>
            </a:r>
            <a:endParaRPr sz="800"/>
          </a:p>
        </p:txBody>
      </p:sp>
      <p:sp>
        <p:nvSpPr>
          <p:cNvPr id="224" name="Google Shape;224;p27"/>
          <p:cNvSpPr/>
          <p:nvPr/>
        </p:nvSpPr>
        <p:spPr>
          <a:xfrm>
            <a:off x="6104050" y="2214100"/>
            <a:ext cx="216900" cy="18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N</a:t>
            </a:r>
            <a:endParaRPr sz="800"/>
          </a:p>
        </p:txBody>
      </p:sp>
      <p:sp>
        <p:nvSpPr>
          <p:cNvPr id="225" name="Google Shape;225;p27"/>
          <p:cNvSpPr/>
          <p:nvPr/>
        </p:nvSpPr>
        <p:spPr>
          <a:xfrm>
            <a:off x="7834200" y="1821300"/>
            <a:ext cx="216900" cy="18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N</a:t>
            </a:r>
            <a:endParaRPr sz="800"/>
          </a:p>
        </p:txBody>
      </p:sp>
      <p:sp>
        <p:nvSpPr>
          <p:cNvPr id="226" name="Google Shape;226;p27"/>
          <p:cNvSpPr/>
          <p:nvPr/>
        </p:nvSpPr>
        <p:spPr>
          <a:xfrm>
            <a:off x="8757575" y="1821300"/>
            <a:ext cx="216900" cy="18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N</a:t>
            </a:r>
            <a:endParaRPr sz="800"/>
          </a:p>
        </p:txBody>
      </p:sp>
      <p:sp>
        <p:nvSpPr>
          <p:cNvPr id="227" name="Google Shape;227;p27"/>
          <p:cNvSpPr/>
          <p:nvPr/>
        </p:nvSpPr>
        <p:spPr>
          <a:xfrm>
            <a:off x="7250613" y="1821300"/>
            <a:ext cx="216900" cy="185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P</a:t>
            </a:r>
            <a:endParaRPr sz="800"/>
          </a:p>
        </p:txBody>
      </p:sp>
      <p:sp>
        <p:nvSpPr>
          <p:cNvPr id="228" name="Google Shape;228;p27"/>
          <p:cNvSpPr/>
          <p:nvPr/>
        </p:nvSpPr>
        <p:spPr>
          <a:xfrm>
            <a:off x="7834200" y="2571750"/>
            <a:ext cx="216900" cy="185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P</a:t>
            </a:r>
            <a:endParaRPr sz="800"/>
          </a:p>
        </p:txBody>
      </p:sp>
      <p:sp>
        <p:nvSpPr>
          <p:cNvPr id="229" name="Google Shape;229;p27"/>
          <p:cNvSpPr txBox="1"/>
          <p:nvPr/>
        </p:nvSpPr>
        <p:spPr>
          <a:xfrm>
            <a:off x="37800" y="887700"/>
            <a:ext cx="774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zh-TW" sz="1200">
                <a:solidFill>
                  <a:schemeClr val="dk2"/>
                </a:solidFill>
              </a:rPr>
              <a:t>Compute the Intersection over Union (IoU) between prediction and ground-truth (box or mask)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zh-TW" sz="1200">
                <a:solidFill>
                  <a:schemeClr val="dk2"/>
                </a:solidFill>
              </a:rPr>
              <a:t>Set a IoU threshold (e.g., 0.5) - Determine “Hit” or “Miss”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Times New Roman"/>
                <a:ea typeface="Times New Roman"/>
                <a:cs typeface="Times New Roman"/>
                <a:sym typeface="Times New Roman"/>
              </a:rPr>
              <a:t>AP in Instance Segmentation Task: Box → Mask (Use box as example)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 sz="1750"/>
              <a:t>Based on prediction score (box/mask score), compute the recall and precision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5" name="Google Shape;235;p28"/>
          <p:cNvGrpSpPr/>
          <p:nvPr/>
        </p:nvGrpSpPr>
        <p:grpSpPr>
          <a:xfrm>
            <a:off x="0" y="867450"/>
            <a:ext cx="3114325" cy="2037350"/>
            <a:chOff x="3070925" y="1737125"/>
            <a:chExt cx="3114325" cy="2037350"/>
          </a:xfrm>
        </p:grpSpPr>
        <p:sp>
          <p:nvSpPr>
            <p:cNvPr id="236" name="Google Shape;236;p28"/>
            <p:cNvSpPr txBox="1"/>
            <p:nvPr/>
          </p:nvSpPr>
          <p:spPr>
            <a:xfrm>
              <a:off x="3400349" y="3406375"/>
              <a:ext cx="23433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</a:rPr>
                <a:t>Assume IoU threshold = 0.5</a:t>
              </a:r>
              <a:endParaRPr sz="1200">
                <a:solidFill>
                  <a:schemeClr val="dk2"/>
                </a:solidFill>
              </a:endParaRPr>
            </a:p>
          </p:txBody>
        </p:sp>
        <p:pic>
          <p:nvPicPr>
            <p:cNvPr id="237" name="Google Shape;23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0925" y="1737125"/>
              <a:ext cx="2963750" cy="16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28"/>
            <p:cNvSpPr/>
            <p:nvPr/>
          </p:nvSpPr>
          <p:spPr>
            <a:xfrm>
              <a:off x="4141300" y="1821300"/>
              <a:ext cx="4005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4790650" y="2571750"/>
              <a:ext cx="4005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743650" y="1821300"/>
              <a:ext cx="4416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0.7</a:t>
              </a:r>
              <a:endParaRPr sz="800"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3345025" y="3221275"/>
              <a:ext cx="359100" cy="1851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0.6</a:t>
              </a:r>
              <a:endParaRPr sz="800"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3070925" y="2214100"/>
              <a:ext cx="400500" cy="1851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0.85</a:t>
              </a:r>
              <a:endParaRPr sz="800"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790650" y="1821300"/>
              <a:ext cx="359100" cy="1851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0.5</a:t>
              </a:r>
              <a:endParaRPr sz="800"/>
            </a:p>
          </p:txBody>
        </p:sp>
      </p:grpSp>
      <p:sp>
        <p:nvSpPr>
          <p:cNvPr id="244" name="Google Shape;244;p28"/>
          <p:cNvSpPr/>
          <p:nvPr/>
        </p:nvSpPr>
        <p:spPr>
          <a:xfrm>
            <a:off x="521800" y="2870025"/>
            <a:ext cx="679200" cy="185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IoU &gt;= 0.5</a:t>
            </a:r>
            <a:endParaRPr sz="800"/>
          </a:p>
        </p:txBody>
      </p:sp>
      <p:sp>
        <p:nvSpPr>
          <p:cNvPr id="245" name="Google Shape;245;p28"/>
          <p:cNvSpPr/>
          <p:nvPr/>
        </p:nvSpPr>
        <p:spPr>
          <a:xfrm>
            <a:off x="521800" y="3131325"/>
            <a:ext cx="679200" cy="18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IoU &lt; 0.5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9"/>
          <p:cNvGrpSpPr/>
          <p:nvPr/>
        </p:nvGrpSpPr>
        <p:grpSpPr>
          <a:xfrm>
            <a:off x="0" y="867450"/>
            <a:ext cx="3114325" cy="2037350"/>
            <a:chOff x="3070925" y="1737125"/>
            <a:chExt cx="3114325" cy="2037350"/>
          </a:xfrm>
        </p:grpSpPr>
        <p:sp>
          <p:nvSpPr>
            <p:cNvPr id="251" name="Google Shape;251;p29"/>
            <p:cNvSpPr txBox="1"/>
            <p:nvPr/>
          </p:nvSpPr>
          <p:spPr>
            <a:xfrm>
              <a:off x="3400349" y="3406375"/>
              <a:ext cx="23433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</a:rPr>
                <a:t>Assume IoU threshold = 0.5</a:t>
              </a:r>
              <a:endParaRPr sz="1200">
                <a:solidFill>
                  <a:schemeClr val="dk2"/>
                </a:solidFill>
              </a:endParaRPr>
            </a:p>
          </p:txBody>
        </p:sp>
        <p:pic>
          <p:nvPicPr>
            <p:cNvPr id="252" name="Google Shape;25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0925" y="1737125"/>
              <a:ext cx="2963750" cy="16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9"/>
            <p:cNvSpPr/>
            <p:nvPr/>
          </p:nvSpPr>
          <p:spPr>
            <a:xfrm>
              <a:off x="4141300" y="1821300"/>
              <a:ext cx="4005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4790650" y="2571750"/>
              <a:ext cx="4005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5743650" y="1821300"/>
              <a:ext cx="4416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0.7</a:t>
              </a:r>
              <a:endParaRPr sz="800"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3345025" y="3221275"/>
              <a:ext cx="3591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0.6</a:t>
              </a:r>
              <a:endParaRPr sz="800"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3070925" y="2214100"/>
              <a:ext cx="4005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0.85</a:t>
              </a:r>
              <a:endParaRPr sz="800"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4790650" y="1821300"/>
              <a:ext cx="3591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0.5</a:t>
              </a:r>
              <a:endParaRPr sz="800"/>
            </a:p>
          </p:txBody>
        </p:sp>
      </p:grpSp>
      <p:graphicFrame>
        <p:nvGraphicFramePr>
          <p:cNvPr id="259" name="Google Shape;259;p29"/>
          <p:cNvGraphicFramePr/>
          <p:nvPr/>
        </p:nvGraphicFramePr>
        <p:xfrm>
          <a:off x="3117553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{37513FC9-D680-463C-8B2A-55F663C2DCAA}</a:tableStyleId>
              </a:tblPr>
              <a:tblGrid>
                <a:gridCol w="523150"/>
                <a:gridCol w="891925"/>
                <a:gridCol w="651775"/>
                <a:gridCol w="763275"/>
                <a:gridCol w="703250"/>
              </a:tblGrid>
              <a:tr h="276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Rank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IOU &gt;= 0.5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Prob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Precision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Recall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0.9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0.33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60" name="Google Shape;260;p29"/>
          <p:cNvGrpSpPr/>
          <p:nvPr/>
        </p:nvGrpSpPr>
        <p:grpSpPr>
          <a:xfrm>
            <a:off x="0" y="3006930"/>
            <a:ext cx="3114325" cy="2037350"/>
            <a:chOff x="3070925" y="1737125"/>
            <a:chExt cx="3114325" cy="2037350"/>
          </a:xfrm>
        </p:grpSpPr>
        <p:sp>
          <p:nvSpPr>
            <p:cNvPr id="261" name="Google Shape;261;p29"/>
            <p:cNvSpPr txBox="1"/>
            <p:nvPr/>
          </p:nvSpPr>
          <p:spPr>
            <a:xfrm>
              <a:off x="3400349" y="3406375"/>
              <a:ext cx="23433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</a:rPr>
                <a:t>Assume IoU threshold = 0.5</a:t>
              </a:r>
              <a:endParaRPr sz="1200">
                <a:solidFill>
                  <a:schemeClr val="dk2"/>
                </a:solidFill>
              </a:endParaRPr>
            </a:p>
          </p:txBody>
        </p:sp>
        <p:pic>
          <p:nvPicPr>
            <p:cNvPr id="262" name="Google Shape;26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0925" y="1737125"/>
              <a:ext cx="2963750" cy="16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29"/>
            <p:cNvSpPr/>
            <p:nvPr/>
          </p:nvSpPr>
          <p:spPr>
            <a:xfrm>
              <a:off x="4141300" y="1821300"/>
              <a:ext cx="4005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4790650" y="2571750"/>
              <a:ext cx="4005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5743650" y="1821300"/>
              <a:ext cx="4416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0.7</a:t>
              </a:r>
              <a:endParaRPr sz="800"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3345025" y="3221275"/>
              <a:ext cx="3591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0.6</a:t>
              </a:r>
              <a:endParaRPr sz="800"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3070925" y="2214100"/>
              <a:ext cx="4005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0.85</a:t>
              </a:r>
              <a:endParaRPr sz="800"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4790650" y="1821300"/>
              <a:ext cx="3591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0.5</a:t>
              </a:r>
              <a:endParaRPr sz="800"/>
            </a:p>
          </p:txBody>
        </p:sp>
      </p:grpSp>
      <p:graphicFrame>
        <p:nvGraphicFramePr>
          <p:cNvPr id="269" name="Google Shape;269;p29"/>
          <p:cNvGraphicFramePr/>
          <p:nvPr/>
        </p:nvGraphicFramePr>
        <p:xfrm>
          <a:off x="3117553" y="29727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{37513FC9-D680-463C-8B2A-55F663C2DCAA}</a:tableStyleId>
              </a:tblPr>
              <a:tblGrid>
                <a:gridCol w="523400"/>
                <a:gridCol w="892350"/>
                <a:gridCol w="652075"/>
                <a:gridCol w="763625"/>
                <a:gridCol w="703575"/>
              </a:tblGrid>
              <a:tr h="276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Rank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IOU &gt;= 0.5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Prob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Precision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Recall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0.9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0.33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0.9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0.66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0" name="Google Shape;270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Times New Roman"/>
                <a:ea typeface="Times New Roman"/>
                <a:cs typeface="Times New Roman"/>
                <a:sym typeface="Times New Roman"/>
              </a:rPr>
              <a:t>AP in Instance Segmentation Task: Box → Mask (Use box as example)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 sz="1750"/>
              <a:t>Based on prediction score (box/mask score), compute the recall and precision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0"/>
          <p:cNvGrpSpPr/>
          <p:nvPr/>
        </p:nvGrpSpPr>
        <p:grpSpPr>
          <a:xfrm>
            <a:off x="0" y="867450"/>
            <a:ext cx="3114325" cy="2037350"/>
            <a:chOff x="3070925" y="1737125"/>
            <a:chExt cx="3114325" cy="2037350"/>
          </a:xfrm>
        </p:grpSpPr>
        <p:sp>
          <p:nvSpPr>
            <p:cNvPr id="276" name="Google Shape;276;p30"/>
            <p:cNvSpPr txBox="1"/>
            <p:nvPr/>
          </p:nvSpPr>
          <p:spPr>
            <a:xfrm>
              <a:off x="3400349" y="3406375"/>
              <a:ext cx="23433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</a:rPr>
                <a:t>Assume IoU threshold = 0.5</a:t>
              </a:r>
              <a:endParaRPr sz="1200">
                <a:solidFill>
                  <a:schemeClr val="dk2"/>
                </a:solidFill>
              </a:endParaRPr>
            </a:p>
          </p:txBody>
        </p:sp>
        <p:pic>
          <p:nvPicPr>
            <p:cNvPr id="277" name="Google Shape;27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0925" y="1737125"/>
              <a:ext cx="2963750" cy="16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30"/>
            <p:cNvSpPr/>
            <p:nvPr/>
          </p:nvSpPr>
          <p:spPr>
            <a:xfrm>
              <a:off x="4141300" y="1821300"/>
              <a:ext cx="4005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4790650" y="2571750"/>
              <a:ext cx="4005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5743650" y="1821300"/>
              <a:ext cx="4416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0.7</a:t>
              </a:r>
              <a:endParaRPr sz="800"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3345025" y="3221275"/>
              <a:ext cx="3591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0.6</a:t>
              </a:r>
              <a:endParaRPr sz="800"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3070925" y="2214100"/>
              <a:ext cx="400500" cy="1851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0.85</a:t>
              </a:r>
              <a:endParaRPr sz="800"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790650" y="1821300"/>
              <a:ext cx="359100" cy="18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0.5</a:t>
              </a:r>
              <a:endParaRPr sz="800"/>
            </a:p>
          </p:txBody>
        </p:sp>
      </p:grpSp>
      <p:graphicFrame>
        <p:nvGraphicFramePr>
          <p:cNvPr id="284" name="Google Shape;284;p30"/>
          <p:cNvGraphicFramePr/>
          <p:nvPr/>
        </p:nvGraphicFramePr>
        <p:xfrm>
          <a:off x="3115897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{37513FC9-D680-463C-8B2A-55F663C2DCAA}</a:tableStyleId>
              </a:tblPr>
              <a:tblGrid>
                <a:gridCol w="523400"/>
                <a:gridCol w="892325"/>
                <a:gridCol w="652100"/>
                <a:gridCol w="763625"/>
                <a:gridCol w="703575"/>
              </a:tblGrid>
              <a:tr h="276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Rank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IOU &gt;= 0.5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Prob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Precision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Recall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0.9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0.33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0.9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0.66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0.85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0.67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0.67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85" name="Google Shape;285;p30"/>
          <p:cNvGrpSpPr/>
          <p:nvPr/>
        </p:nvGrpSpPr>
        <p:grpSpPr>
          <a:xfrm>
            <a:off x="0" y="3007675"/>
            <a:ext cx="3114325" cy="2037350"/>
            <a:chOff x="3070925" y="1737125"/>
            <a:chExt cx="3114325" cy="203735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3400349" y="3406375"/>
              <a:ext cx="23433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</a:rPr>
                <a:t>Assume IoU threshold = 0.5</a:t>
              </a:r>
              <a:endParaRPr sz="1200">
                <a:solidFill>
                  <a:schemeClr val="dk2"/>
                </a:solidFill>
              </a:endParaRPr>
            </a:p>
          </p:txBody>
        </p:sp>
        <p:pic>
          <p:nvPicPr>
            <p:cNvPr id="287" name="Google Shape;2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0925" y="1737125"/>
              <a:ext cx="2963750" cy="16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30"/>
            <p:cNvSpPr/>
            <p:nvPr/>
          </p:nvSpPr>
          <p:spPr>
            <a:xfrm>
              <a:off x="4141300" y="1821300"/>
              <a:ext cx="4005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4790650" y="2571750"/>
              <a:ext cx="4005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0.90</a:t>
              </a:r>
              <a:endParaRPr sz="800"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5743650" y="1821300"/>
              <a:ext cx="441600" cy="185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0.7</a:t>
              </a:r>
              <a:endParaRPr sz="800"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3345025" y="3221275"/>
              <a:ext cx="359100" cy="1851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0.6</a:t>
              </a:r>
              <a:endParaRPr sz="800"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070925" y="2214100"/>
              <a:ext cx="400500" cy="1851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0.85</a:t>
              </a:r>
              <a:endParaRPr sz="800"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790650" y="1821300"/>
              <a:ext cx="359100" cy="1851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/>
                <a:t>0.5</a:t>
              </a:r>
              <a:endParaRPr sz="800"/>
            </a:p>
          </p:txBody>
        </p:sp>
      </p:grpSp>
      <p:graphicFrame>
        <p:nvGraphicFramePr>
          <p:cNvPr id="294" name="Google Shape;294;p30"/>
          <p:cNvGraphicFramePr/>
          <p:nvPr/>
        </p:nvGraphicFramePr>
        <p:xfrm>
          <a:off x="3115897" y="297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{37513FC9-D680-463C-8B2A-55F663C2DCAA}</a:tableStyleId>
              </a:tblPr>
              <a:tblGrid>
                <a:gridCol w="523400"/>
                <a:gridCol w="892325"/>
                <a:gridCol w="652100"/>
                <a:gridCol w="763625"/>
                <a:gridCol w="703575"/>
              </a:tblGrid>
              <a:tr h="31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Rank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IOU &gt;= 0.5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Prob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Precision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Recall</a:t>
                      </a:r>
                      <a:endParaRPr b="1"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0.9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0.33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0.9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0.66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0.85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0.67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0.67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0.75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0.6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0.75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0.5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0.75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1.0</a:t>
                      </a:r>
                      <a:endParaRPr sz="1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8000" marB="18000" marR="91425" marL="91425"/>
                </a:tc>
              </a:tr>
            </a:tbl>
          </a:graphicData>
        </a:graphic>
      </p:graphicFrame>
      <p:pic>
        <p:nvPicPr>
          <p:cNvPr id="295" name="Google Shape;2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0349" y="3155600"/>
            <a:ext cx="2413649" cy="1459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30"/>
          <p:cNvCxnSpPr/>
          <p:nvPr/>
        </p:nvCxnSpPr>
        <p:spPr>
          <a:xfrm flipH="1">
            <a:off x="7321875" y="2758100"/>
            <a:ext cx="737100" cy="12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0"/>
          <p:cNvSpPr txBox="1"/>
          <p:nvPr/>
        </p:nvSpPr>
        <p:spPr>
          <a:xfrm>
            <a:off x="7197575" y="2393675"/>
            <a:ext cx="1491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Area: AP50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8" name="Google Shape;298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Times New Roman"/>
                <a:ea typeface="Times New Roman"/>
                <a:cs typeface="Times New Roman"/>
                <a:sym typeface="Times New Roman"/>
              </a:rPr>
              <a:t>AP in Instance Segmentation Task: Box → Mask (Use box as example)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zh-TW" sz="1750"/>
              <a:t>Compute AP score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What you will learn from this homework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0" y="572700"/>
            <a:ext cx="8520600" cy="17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 the key differences between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segmentation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tasks.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process the instance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concept of AP and how to evaluate the instance segmentation task.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generate the most common used result format - COCO format.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Output Format Example for Instance Segmentation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0" y="572700"/>
            <a:ext cx="49434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zh-TW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fficial</a:t>
            </a:r>
            <a:r>
              <a:rPr lang="zh-TW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instruction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zh-TW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RLE format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Sample code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for you to encode mask to RLE format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To prevent blind submission - Run evaluation by yourself before submitting (see </a:t>
            </a:r>
            <a:r>
              <a:rPr lang="zh-TW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COCOEval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1" name="Google Shape;311;p32"/>
          <p:cNvGrpSpPr/>
          <p:nvPr/>
        </p:nvGrpSpPr>
        <p:grpSpPr>
          <a:xfrm>
            <a:off x="105150" y="2100150"/>
            <a:ext cx="8780649" cy="2915325"/>
            <a:chOff x="105150" y="2100150"/>
            <a:chExt cx="8780649" cy="2915325"/>
          </a:xfrm>
        </p:grpSpPr>
        <p:pic>
          <p:nvPicPr>
            <p:cNvPr id="312" name="Google Shape;312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76675" y="2100150"/>
              <a:ext cx="4209124" cy="291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2"/>
            <p:cNvPicPr preferRelativeResize="0"/>
            <p:nvPr/>
          </p:nvPicPr>
          <p:blipFill rotWithShape="1">
            <a:blip r:embed="rId9">
              <a:alphaModFix/>
            </a:blip>
            <a:srcRect b="0" l="0" r="0" t="14427"/>
            <a:stretch/>
          </p:blipFill>
          <p:spPr>
            <a:xfrm>
              <a:off x="105150" y="2855701"/>
              <a:ext cx="3871899" cy="97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150" y="3897849"/>
              <a:ext cx="3871901" cy="679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32"/>
            <p:cNvSpPr/>
            <p:nvPr/>
          </p:nvSpPr>
          <p:spPr>
            <a:xfrm>
              <a:off x="3812875" y="3633093"/>
              <a:ext cx="543000" cy="433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Homework 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781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Deadline: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23:59, 05/07 (Wed), 202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Participate the competition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(80%): Instance Segmentation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Participant the competition on the CodaBench and get the highest score as possible. (70%)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reliability: GitHub (10%)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and code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(20%): Document your method and findings.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PDF format and written in English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(5pt penalty)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your method (e.g., data pre-processing, model architecture, hyper-parameters)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additional experiments to further improve the model and analyze their results.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Zip your code (.py) alone with report - Submit to E3.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also put your code on your GitHub repository and provide the link in the report.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title"/>
          </p:nvPr>
        </p:nvSpPr>
        <p:spPr>
          <a:xfrm>
            <a:off x="6900" y="604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Report (20%)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3"/>
          <p:cNvSpPr txBox="1"/>
          <p:nvPr>
            <p:ph idx="1" type="body"/>
          </p:nvPr>
        </p:nvSpPr>
        <p:spPr>
          <a:xfrm>
            <a:off x="235500" y="713500"/>
            <a:ext cx="8908500" cy="4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Format: PDF, written in English.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zh-TW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-5pts if not followed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Sections that you should include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the task and core idea of your method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b="1"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Descbible how you pre-process the data; what is your model architecture, and hyperparameters, etc.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5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describe each key component in your model. (e.g., Backbone: ResNet, 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Neck: FPN, Heads: Mask/Transformer decode, etc.)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findings and list/plot your model performance (e.g., training curve, confusion matrix, etc.)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Your method references (Paper / Github sources, </a:t>
            </a:r>
            <a:r>
              <a:rPr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include if you use any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encourage you to stand on the shoulders of giants - only clone repo and run it is not enough.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674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■"/>
            </a:pPr>
            <a:r>
              <a:rPr b="1"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various architectures, why do you choose this one as your module? What are the pros and cons?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b="1" lang="zh-TW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experiments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explore better performance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Simply tuning the hyper-parameters doesn’t count (e.g., batch-size, LR, different optimizers)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Try to add/remove some layers, use different design, use different loss functions, etc.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3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1) include your hypothesis (why you do this), 2) How this may (or may not) work, and 3) The experiment results </a:t>
            </a:r>
            <a:r>
              <a:rPr lang="zh-TW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their implications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392775" y="1574076"/>
            <a:ext cx="198000" cy="1250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-81750" y="1892822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15pts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6900" y="3516197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5pts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Code Reliability (10%)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34"/>
          <p:cNvSpPr txBox="1"/>
          <p:nvPr>
            <p:ph idx="1" type="body"/>
          </p:nvPr>
        </p:nvSpPr>
        <p:spPr>
          <a:xfrm>
            <a:off x="0" y="572700"/>
            <a:ext cx="8760600" cy="15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follow the PEP8 instructions and lint your code.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 your code to the GitHub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contains a README.md to introduce this work (And your StudentID)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Runable codes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5832550" y="0"/>
            <a:ext cx="3311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Coding Style Guide Reference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PEP8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Python Style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3848000" y="4624400"/>
            <a:ext cx="3267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README.md</a:t>
            </a:r>
            <a:endParaRPr b="1" sz="12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4" name="Google Shape;334;p34"/>
          <p:cNvGrpSpPr/>
          <p:nvPr/>
        </p:nvGrpSpPr>
        <p:grpSpPr>
          <a:xfrm>
            <a:off x="164250" y="2368200"/>
            <a:ext cx="3683750" cy="2661200"/>
            <a:chOff x="88050" y="2139600"/>
            <a:chExt cx="3683750" cy="2661200"/>
          </a:xfrm>
        </p:grpSpPr>
        <p:pic>
          <p:nvPicPr>
            <p:cNvPr id="335" name="Google Shape;33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050" y="2139600"/>
              <a:ext cx="3683750" cy="266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34"/>
            <p:cNvSpPr txBox="1"/>
            <p:nvPr/>
          </p:nvSpPr>
          <p:spPr>
            <a:xfrm>
              <a:off x="3219867" y="2147883"/>
              <a:ext cx="543600" cy="295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CACACA"/>
                  </a:solidFill>
                </a:rPr>
                <a:t>HW3</a:t>
              </a:r>
              <a:endParaRPr b="1" sz="1200">
                <a:solidFill>
                  <a:srgbClr val="CACACA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(70%)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5"/>
          <p:cNvSpPr txBox="1"/>
          <p:nvPr>
            <p:ph idx="1" type="body"/>
          </p:nvPr>
        </p:nvSpPr>
        <p:spPr>
          <a:xfrm>
            <a:off x="0" y="572700"/>
            <a:ext cx="8520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b="1" lang="zh-TW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than weak-baseline (AP50 &lt; w.baseline): S = 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(AP50 &gt;= w.baseline &amp; AP50 &lt; s.baseline): (70 + (X - w.baseline) / (s.baseline - w.baseline) * (85 - 70))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(X - s.baseline) / (AP.rank3 - s.baseline) * (100 - 85))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Rank1,2,3 = 100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3" name="Google Shape;343;p35"/>
          <p:cNvGrpSpPr/>
          <p:nvPr/>
        </p:nvGrpSpPr>
        <p:grpSpPr>
          <a:xfrm>
            <a:off x="704225" y="3667975"/>
            <a:ext cx="6968400" cy="1072550"/>
            <a:chOff x="514375" y="3820375"/>
            <a:chExt cx="6968400" cy="1072550"/>
          </a:xfrm>
        </p:grpSpPr>
        <p:cxnSp>
          <p:nvCxnSpPr>
            <p:cNvPr id="344" name="Google Shape;344;p35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" name="Google Shape;345;p35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(~0.15)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6" name="Google Shape;346;p35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(~0.231)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47" name="Google Shape;347;p35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35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35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" name="Google Shape;350;p35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1" name="Google Shape;351;p35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2" name="Google Shape;352;p35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3" name="Google Shape;353;p35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54" name="Google Shape;354;p35"/>
          <p:cNvSpPr txBox="1"/>
          <p:nvPr/>
        </p:nvSpPr>
        <p:spPr>
          <a:xfrm>
            <a:off x="311700" y="3719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311700" y="4269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mAP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35"/>
          <p:cNvSpPr/>
          <p:nvPr/>
        </p:nvSpPr>
        <p:spPr>
          <a:xfrm rot="5400000">
            <a:off x="5324769" y="3182431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57" name="Google Shape;357;p35"/>
          <p:cNvSpPr/>
          <p:nvPr/>
        </p:nvSpPr>
        <p:spPr>
          <a:xfrm rot="5400000">
            <a:off x="3435269" y="3206606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4923675" y="3667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3034175" y="3667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36"/>
          <p:cNvSpPr txBox="1"/>
          <p:nvPr>
            <p:ph idx="1" type="body"/>
          </p:nvPr>
        </p:nvSpPr>
        <p:spPr>
          <a:xfrm>
            <a:off x="311700" y="1152475"/>
            <a:ext cx="85206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 your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a 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.zip file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submit it to E3.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push your code to GitHub. And your GitHub link should be written in the report.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should be written in English.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&lt;STUDENT ID&gt;_HW3.zip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codes (.py, folders, etc)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&lt;STUDENT ID&gt;_HW3.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 .doc, .docx or others format)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put the data (e.g. x.jpg / train.csv / test.csv) and model checkpoints into submission file </a:t>
            </a: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(-5 if not followed)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Other rules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7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Policy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penalty of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points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additional late day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-20pt / delayed.day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If you get 90 points but delay for two days, your will get only 50 points! </a:t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Plagiarism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complete the assignment by yourself. Students engaged in plagiarism will be penalized heavily. Super serious penalty.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-100pt for the assignment or failed this course, etc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to academic integrity office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8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I use any library/package/framework from GitHub or other resources?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encourage you to learn how to leverage existing knowledge on your own task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e.g., Github of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works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model zoo from Torchvision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how to step forward from them - That’s why part of scores comes from your competition ranks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not copy-and-paste from your classmates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(Plagiarism)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handle the GPU Out-of-Memory (OOM) issue?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answer - Make your batch size smaller or make your model smaller.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methods: Try to figure it out by yourself. (Many online resources and AI-assistance)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39"/>
          <p:cNvSpPr txBox="1"/>
          <p:nvPr>
            <p:ph idx="1" type="body"/>
          </p:nvPr>
        </p:nvSpPr>
        <p:spPr>
          <a:xfrm>
            <a:off x="311700" y="1152475"/>
            <a:ext cx="87093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 don’t have my own GPU – Use Google Colab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be 12 hours, please check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this discussion in the stackoverflow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some tricks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make it longer.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have other questions, ask 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E3 forum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first! We will reply as soon as possible.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It’s your turn! Have Fun!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4" name="Google Shape;394;p40" title="164695726843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750" y="445025"/>
            <a:ext cx="3488475" cy="41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311700" y="123625"/>
            <a:ext cx="8520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DONT FOGET: Team-up for the final project!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3/26 (Wed) - 4/23 (Wed) – After 4/24, we will random assign</a:t>
            </a:r>
            <a:endParaRPr sz="1600"/>
          </a:p>
        </p:txBody>
      </p:sp>
      <p:sp>
        <p:nvSpPr>
          <p:cNvPr id="400" name="Google Shape;400;p41"/>
          <p:cNvSpPr txBox="1"/>
          <p:nvPr>
            <p:ph idx="1" type="body"/>
          </p:nvPr>
        </p:nvSpPr>
        <p:spPr>
          <a:xfrm>
            <a:off x="311700" y="866125"/>
            <a:ext cx="85206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95"/>
              <a:t>Find 4 classmates to team up. [</a:t>
            </a:r>
            <a:r>
              <a:rPr lang="zh-TW" sz="1295" u="sng">
                <a:solidFill>
                  <a:schemeClr val="hlink"/>
                </a:solidFill>
                <a:hlinkClick r:id="rId3"/>
              </a:rPr>
              <a:t>Link to the form</a:t>
            </a:r>
            <a:r>
              <a:rPr lang="zh-TW" sz="1295"/>
              <a:t>]</a:t>
            </a:r>
            <a:endParaRPr sz="1295"/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95"/>
              <a:buChar char="-"/>
            </a:pPr>
            <a:r>
              <a:rPr lang="zh-TW" sz="1295"/>
              <a:t>“Team Member 1” will be the leader (We’ll contact leader when needed.)</a:t>
            </a:r>
            <a:endParaRPr sz="1295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-"/>
            </a:pPr>
            <a:r>
              <a:rPr lang="zh-TW" sz="1295"/>
              <a:t>Feel free to invite/join using E3 discussion board. (Just use </a:t>
            </a:r>
            <a:r>
              <a:rPr lang="zh-TW" sz="1295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homework discussion</a:t>
            </a:r>
            <a:r>
              <a:rPr lang="zh-TW" sz="1295"/>
              <a:t> board)</a:t>
            </a:r>
            <a:endParaRPr sz="129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zh-TW" sz="1295"/>
              <a:t>Report order may be related to “topic” and in a random order - announce after the topic is selected.</a:t>
            </a:r>
            <a:endParaRPr sz="1295"/>
          </a:p>
        </p:txBody>
      </p:sp>
      <p:grpSp>
        <p:nvGrpSpPr>
          <p:cNvPr id="401" name="Google Shape;401;p41"/>
          <p:cNvGrpSpPr/>
          <p:nvPr/>
        </p:nvGrpSpPr>
        <p:grpSpPr>
          <a:xfrm>
            <a:off x="311701" y="2240775"/>
            <a:ext cx="7195926" cy="2745150"/>
            <a:chOff x="103176" y="1823725"/>
            <a:chExt cx="7195926" cy="2745150"/>
          </a:xfrm>
        </p:grpSpPr>
        <p:pic>
          <p:nvPicPr>
            <p:cNvPr id="402" name="Google Shape;40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176" y="1823725"/>
              <a:ext cx="7195926" cy="27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41"/>
            <p:cNvSpPr txBox="1"/>
            <p:nvPr/>
          </p:nvSpPr>
          <p:spPr>
            <a:xfrm>
              <a:off x="983575" y="2904750"/>
              <a:ext cx="23355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Group Name</a:t>
              </a:r>
              <a:endParaRPr sz="1200">
                <a:solidFill>
                  <a:srgbClr val="C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Can be either Chinese English</a:t>
              </a:r>
              <a:endParaRPr sz="1200">
                <a:solidFill>
                  <a:srgbClr val="C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No affect to the grading</a:t>
              </a:r>
              <a:endParaRPr sz="1200">
                <a:solidFill>
                  <a:srgbClr val="C00000"/>
                </a:solidFill>
              </a:endParaRPr>
            </a:p>
          </p:txBody>
        </p:sp>
        <p:cxnSp>
          <p:nvCxnSpPr>
            <p:cNvPr id="404" name="Google Shape;404;p41"/>
            <p:cNvCxnSpPr/>
            <p:nvPr/>
          </p:nvCxnSpPr>
          <p:spPr>
            <a:xfrm rot="10800000">
              <a:off x="1659550" y="2459025"/>
              <a:ext cx="390900" cy="512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5" name="Google Shape;405;p41"/>
            <p:cNvSpPr txBox="1"/>
            <p:nvPr/>
          </p:nvSpPr>
          <p:spPr>
            <a:xfrm>
              <a:off x="3045175" y="2686700"/>
              <a:ext cx="2335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000FF"/>
                  </a:solidFill>
                </a:rPr>
                <a:t>[Student ID], [Your Name]</a:t>
              </a:r>
              <a:endParaRPr sz="1200">
                <a:solidFill>
                  <a:srgbClr val="0000FF"/>
                </a:solidFill>
              </a:endParaRPr>
            </a:p>
          </p:txBody>
        </p:sp>
      </p:grpSp>
      <p:sp>
        <p:nvSpPr>
          <p:cNvPr id="406" name="Google Shape;406;p41"/>
          <p:cNvSpPr/>
          <p:nvPr/>
        </p:nvSpPr>
        <p:spPr>
          <a:xfrm rot="-5400000">
            <a:off x="4299800" y="1588900"/>
            <a:ext cx="243300" cy="2938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 txBox="1"/>
          <p:nvPr/>
        </p:nvSpPr>
        <p:spPr>
          <a:xfrm>
            <a:off x="6438225" y="3030275"/>
            <a:ext cx="205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9900"/>
                </a:solidFill>
              </a:rPr>
              <a:t>Topic will be released in the future.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08" name="Google Shape;40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800" y="-3"/>
            <a:ext cx="2050200" cy="13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 to the dataset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Sample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Link to the competition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0" y="572700"/>
            <a:ext cx="8645400" cy="2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an account on</a:t>
            </a: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CodaBench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registering the account, please use your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studentID 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you click the competition link, go to </a:t>
            </a:r>
            <a:r>
              <a:rPr lang="zh-TW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Submissions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join the competition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949100"/>
            <a:ext cx="5950776" cy="1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50" y="3307600"/>
            <a:ext cx="5634325" cy="1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312150" y="2958825"/>
            <a:ext cx="1984800" cy="57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639300" y="2130350"/>
            <a:ext cx="1133400" cy="36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246350" y="3364425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362400" y="4192775"/>
            <a:ext cx="8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645325" y="4069000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989625" y="4391400"/>
            <a:ext cx="238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“example” submission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17"/>
          <p:cNvCxnSpPr>
            <a:stCxn id="104" idx="2"/>
            <a:endCxn id="103" idx="0"/>
          </p:cNvCxnSpPr>
          <p:nvPr/>
        </p:nvCxnSpPr>
        <p:spPr>
          <a:xfrm flipH="1">
            <a:off x="1304600" y="2493050"/>
            <a:ext cx="1901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105" idx="2"/>
            <a:endCxn id="106" idx="0"/>
          </p:cNvCxnSpPr>
          <p:nvPr/>
        </p:nvCxnSpPr>
        <p:spPr>
          <a:xfrm flipH="1">
            <a:off x="3779150" y="3649125"/>
            <a:ext cx="33900" cy="5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106" idx="3"/>
            <a:endCxn id="107" idx="1"/>
          </p:cNvCxnSpPr>
          <p:nvPr/>
        </p:nvCxnSpPr>
        <p:spPr>
          <a:xfrm flipH="1" rot="10800000">
            <a:off x="4195800" y="4211225"/>
            <a:ext cx="44940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0" y="1795074"/>
            <a:ext cx="4468451" cy="199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7975"/>
            <a:ext cx="5759750" cy="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0" y="572700"/>
            <a:ext cx="86454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Submit your results and don’t forget to “</a:t>
            </a:r>
            <a:r>
              <a:rPr lang="zh-TW" sz="17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Leaderboard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check your results can be found on the leaderboard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95650" y="1795075"/>
            <a:ext cx="702000" cy="310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11700" y="3476175"/>
            <a:ext cx="4253700" cy="191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572000" y="4301300"/>
            <a:ext cx="906300" cy="6384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8"/>
          <p:cNvCxnSpPr>
            <a:stCxn id="121" idx="3"/>
            <a:endCxn id="124" idx="1"/>
          </p:cNvCxnSpPr>
          <p:nvPr/>
        </p:nvCxnSpPr>
        <p:spPr>
          <a:xfrm flipH="1" rot="10800000">
            <a:off x="4565400" y="2571825"/>
            <a:ext cx="339000" cy="10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750" y="3680318"/>
            <a:ext cx="3384250" cy="140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913750" y="3607950"/>
            <a:ext cx="435300" cy="3102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>
            <a:stCxn id="122" idx="3"/>
            <a:endCxn id="126" idx="1"/>
          </p:cNvCxnSpPr>
          <p:nvPr/>
        </p:nvCxnSpPr>
        <p:spPr>
          <a:xfrm flipH="1" rot="10800000">
            <a:off x="5478300" y="3763100"/>
            <a:ext cx="24354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/>
        </p:nvSpPr>
        <p:spPr>
          <a:xfrm>
            <a:off x="4904400" y="1733325"/>
            <a:ext cx="3267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limitation for the name of the “zip” file; however, inside the zip file, your </a:t>
            </a:r>
            <a:r>
              <a:rPr b="1" lang="zh-TW" sz="12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files must be named </a:t>
            </a:r>
            <a:r>
              <a:rPr b="1" lang="zh-TW" sz="12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“test-results.json”</a:t>
            </a:r>
            <a:endParaRPr b="1" sz="12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51" y="572700"/>
            <a:ext cx="2008490" cy="9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Coding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Recommnedation: Python 3.9 or higher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recommend you to use 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environments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implementing your homework assignments.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are some popular virtual environment management tools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Poetry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Conda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Virtualenv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&amp; PyTorch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29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 Tutorial: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 Tutorial: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to use any modules and functions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0" y="572700"/>
            <a:ext cx="6527400" cy="27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type: Instance Segmentation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colored medical images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/ Validation: 209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101 images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masks of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types of cells (class1, class2, class3, class4)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875" y="3159488"/>
            <a:ext cx="1000815" cy="1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4">
            <a:alphaModFix/>
          </a:blip>
          <a:srcRect b="6320" l="5355" r="59132" t="45798"/>
          <a:stretch/>
        </p:blipFill>
        <p:spPr>
          <a:xfrm>
            <a:off x="5227312" y="3159487"/>
            <a:ext cx="989741" cy="1000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1"/>
          <p:cNvGrpSpPr/>
          <p:nvPr/>
        </p:nvGrpSpPr>
        <p:grpSpPr>
          <a:xfrm>
            <a:off x="195898" y="2875892"/>
            <a:ext cx="3876364" cy="1568010"/>
            <a:chOff x="55500" y="1771825"/>
            <a:chExt cx="6207148" cy="2510825"/>
          </a:xfrm>
        </p:grpSpPr>
        <p:pic>
          <p:nvPicPr>
            <p:cNvPr id="154" name="Google Shape;154;p21"/>
            <p:cNvPicPr preferRelativeResize="0"/>
            <p:nvPr/>
          </p:nvPicPr>
          <p:blipFill rotWithShape="1">
            <a:blip r:embed="rId5">
              <a:alphaModFix/>
            </a:blip>
            <a:srcRect b="9813" l="0" r="66819" t="22696"/>
            <a:stretch/>
          </p:blipFill>
          <p:spPr>
            <a:xfrm>
              <a:off x="55500" y="1771825"/>
              <a:ext cx="3034051" cy="251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1"/>
            <p:cNvPicPr preferRelativeResize="0"/>
            <p:nvPr/>
          </p:nvPicPr>
          <p:blipFill rotWithShape="1">
            <a:blip r:embed="rId5">
              <a:alphaModFix/>
            </a:blip>
            <a:srcRect b="9813" l="65786" r="0" t="22696"/>
            <a:stretch/>
          </p:blipFill>
          <p:spPr>
            <a:xfrm>
              <a:off x="3134049" y="1771825"/>
              <a:ext cx="3128599" cy="2510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" name="Google Shape;156;p21"/>
          <p:cNvPicPr preferRelativeResize="0"/>
          <p:nvPr/>
        </p:nvPicPr>
        <p:blipFill rotWithShape="1">
          <a:blip r:embed="rId6">
            <a:alphaModFix/>
          </a:blip>
          <a:srcRect b="9597" l="41985" r="22457" t="37349"/>
          <a:stretch/>
        </p:blipFill>
        <p:spPr>
          <a:xfrm>
            <a:off x="6294679" y="3159488"/>
            <a:ext cx="1027296" cy="1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7">
            <a:alphaModFix/>
          </a:blip>
          <a:srcRect b="38260" l="0" r="47159" t="0"/>
          <a:stretch/>
        </p:blipFill>
        <p:spPr>
          <a:xfrm>
            <a:off x="7399598" y="3159486"/>
            <a:ext cx="1072847" cy="10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Requirement and Limitations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0" y="572700"/>
            <a:ext cx="9144000" cy="44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instance segmentation models to segment target objects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provide you the raw image and masks in .tif format.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process the data by yourself.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convert predicted masks into correct submission format (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example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external data (i.e., data from other sources) is allowed.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pure vision-based model is allowed (No vision-language based model; No prompt-based model)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 can base on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 R-CNN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modify components/modules to improve the model performance.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must “elaborate” (i.e., key design/contribution of that work) and “cite” the paper in the report.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model size (trainable parameters) should less than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200M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Pretrained weights (ImageNet) is allowed.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